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</p:sldIdLst>
  <p:sldSz cy="6858000" cx="9144000"/>
  <p:notesSz cx="6858000" cy="9144000"/>
  <p:embeddedFontLst>
    <p:embeddedFont>
      <p:font typeface="Montserrat"/>
      <p:regular r:id="rId36"/>
      <p:bold r:id="rId37"/>
      <p:italic r:id="rId38"/>
      <p:boldItalic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font" Target="fonts/Montserrat-bold.fntdata"/><Relationship Id="rId14" Type="http://schemas.openxmlformats.org/officeDocument/2006/relationships/slide" Target="slides/slide9.xml"/><Relationship Id="rId36" Type="http://schemas.openxmlformats.org/officeDocument/2006/relationships/font" Target="fonts/Montserrat-regular.fntdata"/><Relationship Id="rId17" Type="http://schemas.openxmlformats.org/officeDocument/2006/relationships/slide" Target="slides/slide12.xml"/><Relationship Id="rId39" Type="http://schemas.openxmlformats.org/officeDocument/2006/relationships/font" Target="fonts/Montserrat-boldItalic.fntdata"/><Relationship Id="rId16" Type="http://schemas.openxmlformats.org/officeDocument/2006/relationships/slide" Target="slides/slide11.xml"/><Relationship Id="rId38" Type="http://schemas.openxmlformats.org/officeDocument/2006/relationships/font" Target="fonts/Montserrat-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8be7627e8f_0_2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g8be7627e8f_0_24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8be7627e8f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g8be7627e8f_0_14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8be7627e8f_0_22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8be7627e8f_0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g8be7627e8f_0_22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5d5fd0f762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5d5fd0f76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g5d5fd0f762_0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8be7627e8f_0_9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8be7627e8f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g8be7627e8f_0_9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8be7627e8f_0_10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8be7627e8f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g8be7627e8f_0_10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8be7627e8f_0_3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8be7627e8f_0_3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g8be7627e8f_0_32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8be7627e8f_0_3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g8be7627e8f_0_33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5d5fd0f762_0_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5d5fd0f762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g5d5fd0f762_0_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8be7627e8f_0_1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8be7627e8f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g8be7627e8f_0_12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8be7627e8f_0_13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8be7627e8f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g8be7627e8f_0_13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8be7627e8f_0_1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8be7627e8f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g8be7627e8f_0_11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8be7627e8f_0_1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8be7627e8f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g8be7627e8f_0_11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2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8be7627e8f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g8be7627e8f_0_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8be7627e8f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8be7627e8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g8be7627e8f_0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8be7627e8f_0_2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g8be7627e8f_0_24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2227454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" name="Google Shape;27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" name="Google Shape;28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2" name="Google Shape;32;p5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3" name="Google Shape;33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" name="Google Shape;34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6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0" name="Google Shape;40;p6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6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2" name="Google Shape;42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" name="Google Shape;43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" name="Google Shape;44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Google Shape;48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0.xml"/><Relationship Id="rId1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 b="0" i="0" sz="4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/>
        </p:nvSpPr>
        <p:spPr>
          <a:xfrm>
            <a:off x="1168930" y="6408634"/>
            <a:ext cx="3429144" cy="4154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© Paul Fremantle 2015.  This work is licensed under a Creative Commons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Attribution-NonCommercial-ShareAlike 4.0 International License</a:t>
            </a:r>
            <a:b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See  </a:t>
            </a:r>
            <a:r>
              <a:rPr b="0" i="0" lang="en-US" sz="700" u="sng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  <a:hlinkClick r:id="rId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http://creativecommons.org/licenses/by-nc-sa/4.0/</a:t>
            </a: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/>
          </a:p>
        </p:txBody>
      </p:sp>
      <p:pic>
        <p:nvPicPr>
          <p:cNvPr id="13" name="Google Shape;13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5635" y="6492098"/>
            <a:ext cx="792765" cy="279269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Relationship Id="rId4" Type="http://schemas.openxmlformats.org/officeDocument/2006/relationships/hyperlink" Target="http://www.slideshare.net/charmalloc/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siddhi.io/en/v5.1/docs/siddhi-as-a-kubernetes-microservice/" TargetMode="External"/><Relationship Id="rId4" Type="http://schemas.openxmlformats.org/officeDocument/2006/relationships/image" Target="../media/image1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s://github.com/pzfreo/ox-clo" TargetMode="Externa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s://www.linkedin.com/in/paulfremantle/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Relationship Id="rId4" Type="http://schemas.openxmlformats.org/officeDocument/2006/relationships/hyperlink" Target="https://eventuate.io/whyeventsourcing.html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/>
          <p:nvPr>
            <p:ph type="ctrTitle"/>
          </p:nvPr>
        </p:nvSpPr>
        <p:spPr>
          <a:xfrm>
            <a:off x="685800" y="1231483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</a:pPr>
            <a:r>
              <a:rPr lang="en-US" sz="3600"/>
              <a:t>Cloud Computing and Big Data</a:t>
            </a:r>
            <a:br>
              <a:rPr lang="en-US" sz="3600"/>
            </a:br>
            <a:br>
              <a:rPr lang="en-US" sz="3959"/>
            </a:br>
            <a:r>
              <a:rPr lang="en-US" sz="3959"/>
              <a:t>Cloud and Big Data</a:t>
            </a:r>
            <a:br>
              <a:rPr lang="en-US" sz="3959"/>
            </a:br>
            <a:r>
              <a:rPr lang="en-US" sz="3959"/>
              <a:t>Pulling it all together</a:t>
            </a:r>
            <a:endParaRPr sz="3959"/>
          </a:p>
        </p:txBody>
      </p:sp>
      <p:sp>
        <p:nvSpPr>
          <p:cNvPr id="85" name="Google Shape;85;p13"/>
          <p:cNvSpPr txBox="1"/>
          <p:nvPr>
            <p:ph idx="1" type="subTitle"/>
          </p:nvPr>
        </p:nvSpPr>
        <p:spPr>
          <a:xfrm>
            <a:off x="1371824" y="4162310"/>
            <a:ext cx="6400354" cy="1752451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960"/>
              <a:buNone/>
            </a:pPr>
            <a:r>
              <a:rPr lang="en-US" sz="2960"/>
              <a:t>Oxford University </a:t>
            </a:r>
            <a:endParaRPr/>
          </a:p>
          <a:p>
            <a:pPr indent="0" lvl="0" marL="0" rtl="0" algn="ctr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ts val="2960"/>
              <a:buNone/>
            </a:pPr>
            <a:r>
              <a:rPr lang="en-US" sz="2960"/>
              <a:t>Software Engineering Programme</a:t>
            </a:r>
            <a:endParaRPr sz="2960"/>
          </a:p>
          <a:p>
            <a:pPr indent="0" lvl="0" marL="0" rtl="0" algn="ctr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ts val="2960"/>
              <a:buNone/>
            </a:pPr>
            <a:r>
              <a:rPr lang="en-US" sz="2960"/>
              <a:t>July 2021</a:t>
            </a:r>
            <a:endParaRPr sz="296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920716"/>
            <a:ext cx="8839200" cy="460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How do I ingest data?</a:t>
            </a:r>
            <a:endParaRPr/>
          </a:p>
        </p:txBody>
      </p:sp>
      <p:sp>
        <p:nvSpPr>
          <p:cNvPr id="173" name="Google Shape;173;p2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File transfer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Live stream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Sockets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Syslog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Messaging system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From existing databases</a:t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Apache Kafka</a:t>
            </a:r>
            <a:endParaRPr/>
          </a:p>
        </p:txBody>
      </p:sp>
      <p:pic>
        <p:nvPicPr>
          <p:cNvPr id="179" name="Google Shape;179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104900"/>
            <a:ext cx="9143999" cy="4643439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4"/>
          <p:cNvSpPr txBox="1"/>
          <p:nvPr/>
        </p:nvSpPr>
        <p:spPr>
          <a:xfrm>
            <a:off x="4560905" y="6437793"/>
            <a:ext cx="4653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Source: </a:t>
            </a:r>
            <a:r>
              <a:rPr lang="en-US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http://www.slideshare.net/charmalloc/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How do I store data?</a:t>
            </a:r>
            <a:endParaRPr/>
          </a:p>
        </p:txBody>
      </p:sp>
      <p:sp>
        <p:nvSpPr>
          <p:cNvPr id="186" name="Google Shape;186;p25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HDFS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Cassandra File System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NoSQL database only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Mongo / HBase / Cassandra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Kafka for Kappa Architecture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zFS / GlusterFS / NFS etc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How do I process data?</a:t>
            </a:r>
            <a:endParaRPr/>
          </a:p>
        </p:txBody>
      </p:sp>
      <p:sp>
        <p:nvSpPr>
          <p:cNvPr id="192" name="Google Shape;192;p26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Simple Map Reduce (Hadoop)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DAG</a:t>
            </a:r>
            <a:endParaRPr/>
          </a:p>
          <a:p>
            <a:pPr indent="-285750" lvl="1" marL="742950" rtl="0" algn="l">
              <a:spcBef>
                <a:spcPts val="640"/>
              </a:spcBef>
              <a:spcAft>
                <a:spcPts val="0"/>
              </a:spcAft>
              <a:buSzPts val="1800"/>
              <a:buChar char="–"/>
            </a:pPr>
            <a:r>
              <a:rPr lang="en-US"/>
              <a:t>e.g Spark, SparkR, SQL</a:t>
            </a:r>
            <a:endParaRPr/>
          </a:p>
          <a:p>
            <a:pPr indent="-285750" lvl="1" marL="742950" rtl="0" algn="l">
              <a:spcBef>
                <a:spcPts val="640"/>
              </a:spcBef>
              <a:spcAft>
                <a:spcPts val="0"/>
              </a:spcAft>
              <a:buSzPts val="1800"/>
              <a:buChar char="–"/>
            </a:pPr>
            <a:r>
              <a:rPr lang="en-US"/>
              <a:t>Realtime only (Flink, Kafka Streams, Siddhi)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Pipeline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etc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Montserrat"/>
              <a:buNone/>
            </a:pPr>
            <a:r>
              <a:rPr lang="en-US" sz="3959"/>
              <a:t>Cluster management systems for Big Data</a:t>
            </a:r>
            <a:endParaRPr sz="3959"/>
          </a:p>
        </p:txBody>
      </p:sp>
      <p:sp>
        <p:nvSpPr>
          <p:cNvPr id="198" name="Google Shape;198;p27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YARN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Mesos	</a:t>
            </a:r>
            <a:endParaRPr/>
          </a:p>
          <a:p>
            <a:pPr indent="-254000" lvl="0" marL="342900" rtl="0" algn="l">
              <a:spcBef>
                <a:spcPts val="64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Spark Master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Kubernetes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SzPts val="1800"/>
              <a:buChar char="–"/>
            </a:pPr>
            <a:r>
              <a:rPr lang="en-US"/>
              <a:t>Is becoming the defacto standard</a:t>
            </a:r>
            <a:endParaRPr/>
          </a:p>
          <a:p>
            <a:pPr indent="-1079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/>
              <a:t>How do I scale up: Consensus</a:t>
            </a:r>
            <a:endParaRPr sz="4200"/>
          </a:p>
        </p:txBody>
      </p:sp>
      <p:pic>
        <p:nvPicPr>
          <p:cNvPr id="205" name="Google Shape;20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70038"/>
            <a:ext cx="8375080" cy="51355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Kubernetes</a:t>
            </a:r>
            <a:endParaRPr/>
          </a:p>
        </p:txBody>
      </p:sp>
      <p:pic>
        <p:nvPicPr>
          <p:cNvPr id="212" name="Google Shape;212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1990" y="1057362"/>
            <a:ext cx="4520250" cy="5501239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29"/>
          <p:cNvSpPr txBox="1"/>
          <p:nvPr>
            <p:ph idx="1" type="body"/>
          </p:nvPr>
        </p:nvSpPr>
        <p:spPr>
          <a:xfrm>
            <a:off x="457200" y="1600200"/>
            <a:ext cx="4038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06400" lvl="0" marL="457200" rtl="0" algn="l">
              <a:spcBef>
                <a:spcPts val="56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An operating system for a datacentre</a:t>
            </a:r>
            <a:br>
              <a:rPr lang="en-US"/>
            </a:b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“Processes” are high-available scaled containers running in “Pods”</a:t>
            </a:r>
            <a:endParaRPr/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</a:pPr>
            <a:r>
              <a:rPr lang="en-US" sz="3600"/>
              <a:t>Pachyderm</a:t>
            </a:r>
            <a:br>
              <a:rPr lang="en-US" sz="2000"/>
            </a:br>
            <a:r>
              <a:rPr lang="en-US" sz="2000"/>
              <a:t>https://github.com/pachyderm/pachyderm</a:t>
            </a:r>
            <a:endParaRPr/>
          </a:p>
        </p:txBody>
      </p:sp>
      <p:pic>
        <p:nvPicPr>
          <p:cNvPr id="219" name="Google Shape;219;p30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7294" l="0" r="0" t="7294"/>
          <a:stretch/>
        </p:blipFill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Spark on Kubernetes</a:t>
            </a:r>
            <a:endParaRPr/>
          </a:p>
        </p:txBody>
      </p:sp>
      <p:pic>
        <p:nvPicPr>
          <p:cNvPr id="226" name="Google Shape;22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3350" y="1417651"/>
            <a:ext cx="7469562" cy="5440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Contents</a:t>
            </a:r>
            <a:endParaRPr/>
          </a:p>
        </p:txBody>
      </p:sp>
      <p:sp>
        <p:nvSpPr>
          <p:cNvPr id="91" name="Google Shape;91;p14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Understanding the bigger picture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What are the different components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Message queueing and collection systems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Map-Reduce and DAG systems</a:t>
            </a:r>
            <a:endParaRPr/>
          </a:p>
          <a:p>
            <a:pPr indent="-4318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SzPts val="3200"/>
              <a:buChar char="•"/>
            </a:pPr>
            <a:r>
              <a:rPr lang="en-US"/>
              <a:t>Realtime Systems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Theory recap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Realtime</a:t>
            </a:r>
            <a:endParaRPr/>
          </a:p>
        </p:txBody>
      </p:sp>
      <p:sp>
        <p:nvSpPr>
          <p:cNvPr id="232" name="Google Shape;232;p32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Apache Storm</a:t>
            </a:r>
            <a:endParaRPr/>
          </a:p>
          <a:p>
            <a:pPr indent="-285750" lvl="1" marL="742950" rtl="0" algn="l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Char char="–"/>
            </a:pPr>
            <a:r>
              <a:rPr lang="en-US" sz="2590"/>
              <a:t>Highly flexible model</a:t>
            </a:r>
            <a:endParaRPr/>
          </a:p>
          <a:p>
            <a:pPr indent="-285750" lvl="1" marL="742950" rtl="0" algn="l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Char char="–"/>
            </a:pPr>
            <a:r>
              <a:rPr lang="en-US" sz="2590"/>
              <a:t>Supports pure streaming and micro-batch</a:t>
            </a:r>
            <a:endParaRPr/>
          </a:p>
          <a:p>
            <a:pPr indent="-285750" lvl="1" marL="742950" rtl="0" algn="l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Char char="–"/>
            </a:pPr>
            <a:r>
              <a:rPr lang="en-US" sz="2590"/>
              <a:t>Lots of plugins</a:t>
            </a:r>
            <a:endParaRPr/>
          </a:p>
          <a:p>
            <a:pPr indent="-342900" lvl="0" marL="34290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Apache Spark</a:t>
            </a:r>
            <a:endParaRPr/>
          </a:p>
          <a:p>
            <a:pPr indent="-285750" lvl="1" marL="742950" rtl="0" algn="l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Char char="–"/>
            </a:pPr>
            <a:r>
              <a:rPr lang="en-US" sz="2590"/>
              <a:t>Micro-batch only</a:t>
            </a:r>
            <a:endParaRPr/>
          </a:p>
          <a:p>
            <a:pPr indent="-285750" lvl="1" marL="742950" rtl="0" algn="l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Char char="–"/>
            </a:pPr>
            <a:r>
              <a:rPr lang="en-US" sz="2590"/>
              <a:t>Integrates cleanly into Spark (fewer components)</a:t>
            </a:r>
            <a:endParaRPr/>
          </a:p>
          <a:p>
            <a:pPr indent="-285750" lvl="1" marL="742950" rtl="0" algn="l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Char char="–"/>
            </a:pPr>
            <a:r>
              <a:rPr lang="en-US" sz="2590"/>
              <a:t>Some plugins and more being developed</a:t>
            </a:r>
            <a:endParaRPr sz="259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Siddhi on Kubernetes</a:t>
            </a:r>
            <a:br>
              <a:rPr lang="en-US"/>
            </a:br>
            <a:r>
              <a:rPr lang="en-US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https://siddhi.io/en/v5.1/docs/siddhi-as-a-kubernetes-microservice/</a:t>
            </a:r>
            <a:endParaRPr/>
          </a:p>
        </p:txBody>
      </p:sp>
      <p:pic>
        <p:nvPicPr>
          <p:cNvPr id="239" name="Google Shape;239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70038"/>
            <a:ext cx="8839200" cy="44927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 quick recap on theory</a:t>
            </a:r>
            <a:endParaRPr/>
          </a:p>
        </p:txBody>
      </p:sp>
      <p:sp>
        <p:nvSpPr>
          <p:cNvPr id="246" name="Google Shape;246;p34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spcBef>
                <a:spcPts val="36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CAP Theorem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PACELC as the “solution”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FLP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Raft and Paxos use random timers as the solution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Scalability at what COST?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Amdahl’s and </a:t>
            </a:r>
            <a:r>
              <a:rPr lang="en-US"/>
              <a:t>Gustafson’s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Karp-Flatt Metric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Karp-Flatt Metric</a:t>
            </a:r>
            <a:endParaRPr/>
          </a:p>
        </p:txBody>
      </p:sp>
      <p:pic>
        <p:nvPicPr>
          <p:cNvPr id="252" name="Google Shape;252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92779" y="3049941"/>
            <a:ext cx="3022600" cy="1587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35"/>
          <p:cNvSpPr txBox="1"/>
          <p:nvPr/>
        </p:nvSpPr>
        <p:spPr>
          <a:xfrm>
            <a:off x="781479" y="1417638"/>
            <a:ext cx="5133300" cy="15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 is the Karp-Flatt Metric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ψ is the speedup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 is the number of processors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Google Shape;254;p35"/>
          <p:cNvSpPr txBox="1"/>
          <p:nvPr/>
        </p:nvSpPr>
        <p:spPr>
          <a:xfrm>
            <a:off x="933879" y="4486999"/>
            <a:ext cx="4307100" cy="15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 = 0 is the best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 = 1 indicates no speedup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 &gt; 1 indicates adding processors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slows down the system!!!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Montserrat"/>
              <a:buNone/>
            </a:pPr>
            <a:r>
              <a:rPr lang="en-US" sz="3959"/>
              <a:t>Fortune top 10 big data companies</a:t>
            </a:r>
            <a:br>
              <a:rPr lang="en-US" sz="3959"/>
            </a:br>
            <a:r>
              <a:rPr lang="en-US" sz="1080"/>
              <a:t>fortune.com/2014/06/13/these-big-data-companies-are-ones-to-watch/</a:t>
            </a:r>
            <a:endParaRPr/>
          </a:p>
        </p:txBody>
      </p:sp>
      <p:sp>
        <p:nvSpPr>
          <p:cNvPr id="260" name="Google Shape;260;p36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40"/>
              <a:buChar char="•"/>
            </a:pPr>
            <a:r>
              <a:rPr lang="en-US" sz="2240"/>
              <a:t>MapR – Apache Hadoop</a:t>
            </a:r>
            <a:endParaRPr sz="2240"/>
          </a:p>
          <a:p>
            <a:pPr indent="-342900" lvl="0" marL="342900" rtl="0" algn="l">
              <a:lnSpc>
                <a:spcPct val="80000"/>
              </a:lnSpc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ts val="2240"/>
              <a:buChar char="•"/>
            </a:pPr>
            <a:r>
              <a:rPr lang="en-US" sz="2240"/>
              <a:t>MemSQL</a:t>
            </a:r>
            <a:endParaRPr sz="2240"/>
          </a:p>
          <a:p>
            <a:pPr indent="-342900" lvl="0" marL="342900" rtl="0" algn="l">
              <a:lnSpc>
                <a:spcPct val="80000"/>
              </a:lnSpc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ts val="2240"/>
              <a:buChar char="•"/>
            </a:pPr>
            <a:r>
              <a:rPr lang="en-US" sz="2240"/>
              <a:t>Databricks – Apache Spark</a:t>
            </a:r>
            <a:endParaRPr sz="2240"/>
          </a:p>
          <a:p>
            <a:pPr indent="-342900" lvl="0" marL="342900" rtl="0" algn="l">
              <a:lnSpc>
                <a:spcPct val="80000"/>
              </a:lnSpc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ts val="2240"/>
              <a:buChar char="•"/>
            </a:pPr>
            <a:r>
              <a:rPr lang="en-US" sz="2240"/>
              <a:t>Platfora – Apache Hadoop</a:t>
            </a:r>
            <a:endParaRPr sz="2240"/>
          </a:p>
          <a:p>
            <a:pPr indent="-342900" lvl="0" marL="342900" rtl="0" algn="l">
              <a:lnSpc>
                <a:spcPct val="80000"/>
              </a:lnSpc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ts val="2240"/>
              <a:buChar char="•"/>
            </a:pPr>
            <a:r>
              <a:rPr lang="en-US" sz="2240"/>
              <a:t>Splunk</a:t>
            </a:r>
            <a:endParaRPr sz="2240"/>
          </a:p>
          <a:p>
            <a:pPr indent="-342900" lvl="0" marL="342900" rtl="0" algn="l">
              <a:lnSpc>
                <a:spcPct val="80000"/>
              </a:lnSpc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ts val="2240"/>
              <a:buChar char="•"/>
            </a:pPr>
            <a:r>
              <a:rPr lang="en-US" sz="2240"/>
              <a:t>Teradata – Apache Hadoop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ts val="2240"/>
              <a:buChar char="•"/>
            </a:pPr>
            <a:r>
              <a:rPr lang="en-US" sz="2240"/>
              <a:t>Palantir – Hadoop, Cassandra, Lucene</a:t>
            </a:r>
            <a:endParaRPr sz="2240"/>
          </a:p>
          <a:p>
            <a:pPr indent="-342900" lvl="0" marL="342900" rtl="0" algn="l">
              <a:lnSpc>
                <a:spcPct val="80000"/>
              </a:lnSpc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ts val="2240"/>
              <a:buChar char="•"/>
            </a:pPr>
            <a:r>
              <a:rPr lang="en-US" sz="2240"/>
              <a:t>Premise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ts val="2240"/>
              <a:buChar char="•"/>
            </a:pPr>
            <a:r>
              <a:rPr lang="en-US" sz="2240"/>
              <a:t>Datameer – Apache Hadoop</a:t>
            </a:r>
            <a:endParaRPr sz="2240"/>
          </a:p>
          <a:p>
            <a:pPr indent="-342900" lvl="0" marL="342900" rtl="0" algn="l">
              <a:lnSpc>
                <a:spcPct val="80000"/>
              </a:lnSpc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ts val="2240"/>
              <a:buChar char="•"/>
            </a:pPr>
            <a:r>
              <a:rPr lang="en-US" sz="2240"/>
              <a:t>Cloudera – Apache Hadoop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ts val="2240"/>
              <a:buChar char="•"/>
            </a:pPr>
            <a:r>
              <a:rPr lang="en-US" sz="2240"/>
              <a:t>Hortonworks – Apache Hadoop</a:t>
            </a:r>
            <a:endParaRPr sz="2240"/>
          </a:p>
          <a:p>
            <a:pPr indent="-342900" lvl="0" marL="342900" rtl="0" algn="l">
              <a:lnSpc>
                <a:spcPct val="80000"/>
              </a:lnSpc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ts val="2240"/>
              <a:buChar char="•"/>
            </a:pPr>
            <a:r>
              <a:rPr lang="en-US" sz="2240"/>
              <a:t>MongoDB – MongoDB 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ts val="2240"/>
              <a:buChar char="•"/>
            </a:pPr>
            <a:r>
              <a:rPr lang="en-US" sz="2240"/>
              <a:t>Trifacta – Apache Hadoop</a:t>
            </a:r>
            <a:endParaRPr/>
          </a:p>
          <a:p>
            <a:pPr indent="0" lvl="0" marL="0" rtl="0" algn="l">
              <a:lnSpc>
                <a:spcPct val="80000"/>
              </a:lnSpc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ts val="2240"/>
              <a:buNone/>
            </a:pPr>
            <a:r>
              <a:t/>
            </a:r>
            <a:endParaRPr sz="2240"/>
          </a:p>
        </p:txBody>
      </p:sp>
      <p:sp>
        <p:nvSpPr>
          <p:cNvPr id="261" name="Google Shape;261;p36"/>
          <p:cNvSpPr/>
          <p:nvPr/>
        </p:nvSpPr>
        <p:spPr>
          <a:xfrm>
            <a:off x="3810000" y="6096000"/>
            <a:ext cx="45720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Rapid Web Application Development with MongoDB and the JVM – Trisha Gee – Tuesday 16:15</a:t>
            </a:r>
            <a:endParaRPr i="1" sz="1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Google Shape;26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902994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37"/>
          <p:cNvSpPr txBox="1"/>
          <p:nvPr/>
        </p:nvSpPr>
        <p:spPr>
          <a:xfrm>
            <a:off x="969075" y="5404400"/>
            <a:ext cx="73500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latin typeface="Montserrat"/>
                <a:ea typeface="Montserrat"/>
                <a:cs typeface="Montserrat"/>
                <a:sym typeface="Montserrat"/>
              </a:rPr>
              <a:t>$720m revenue - 2019</a:t>
            </a:r>
            <a:endParaRPr sz="2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latin typeface="Montserrat"/>
                <a:ea typeface="Montserrat"/>
                <a:cs typeface="Montserrat"/>
                <a:sym typeface="Montserrat"/>
              </a:rPr>
              <a:t>Market Capitalization 2021 - ~$4.6bn</a:t>
            </a:r>
            <a:endParaRPr sz="25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Next steps</a:t>
            </a:r>
            <a:endParaRPr/>
          </a:p>
        </p:txBody>
      </p:sp>
      <p:pic>
        <p:nvPicPr>
          <p:cNvPr id="275" name="Google Shape;27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3850" y="1722438"/>
            <a:ext cx="7816296" cy="51355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Free stuff</a:t>
            </a:r>
            <a:endParaRPr/>
          </a:p>
        </p:txBody>
      </p:sp>
      <p:pic>
        <p:nvPicPr>
          <p:cNvPr id="282" name="Google Shape;28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375" y="1305113"/>
            <a:ext cx="7818538" cy="51355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/>
              <a:t>System availability beyond this week</a:t>
            </a:r>
            <a:endParaRPr sz="3300"/>
          </a:p>
        </p:txBody>
      </p:sp>
      <p:sp>
        <p:nvSpPr>
          <p:cNvPr id="289" name="Google Shape;289;p40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73050" lvl="0" marL="457200" rtl="0" algn="l">
              <a:spcBef>
                <a:spcPts val="360"/>
              </a:spcBef>
              <a:spcAft>
                <a:spcPts val="0"/>
              </a:spcAft>
              <a:buSzPts val="700"/>
              <a:buChar char="•"/>
            </a:pPr>
            <a:r>
              <a:rPr lang="en-US" sz="2100"/>
              <a:t>Please sign up with </a:t>
            </a:r>
            <a:r>
              <a:rPr b="1" lang="en-US" sz="2100"/>
              <a:t>Github Education </a:t>
            </a:r>
            <a:endParaRPr b="1" sz="21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–"/>
            </a:pPr>
            <a:r>
              <a:rPr lang="en-US" sz="2000"/>
              <a:t>See Ex14a</a:t>
            </a:r>
            <a:endParaRPr sz="2000"/>
          </a:p>
          <a:p>
            <a:pPr indent="-273050" lvl="1" marL="914400" rtl="0" algn="l">
              <a:spcBef>
                <a:spcPts val="0"/>
              </a:spcBef>
              <a:spcAft>
                <a:spcPts val="0"/>
              </a:spcAft>
              <a:buSzPts val="700"/>
              <a:buChar char="–"/>
            </a:pPr>
            <a:r>
              <a:rPr lang="en-US" sz="2100"/>
              <a:t>Ex14a and b are done using free DigitalOcean credit</a:t>
            </a:r>
            <a:endParaRPr sz="2100"/>
          </a:p>
          <a:p>
            <a:pPr indent="-273050" lvl="1" marL="914400" rtl="0" algn="l">
              <a:spcBef>
                <a:spcPts val="0"/>
              </a:spcBef>
              <a:spcAft>
                <a:spcPts val="0"/>
              </a:spcAft>
              <a:buSzPts val="700"/>
              <a:buChar char="–"/>
            </a:pPr>
            <a:r>
              <a:rPr b="1" lang="en-US" sz="2100"/>
              <a:t>You can use free AWS, Azure or DO credit for the assignment</a:t>
            </a:r>
            <a:br>
              <a:rPr lang="en-US" sz="2100"/>
            </a:br>
            <a:endParaRPr sz="1300"/>
          </a:p>
          <a:p>
            <a:pPr indent="-273050" lvl="0" marL="457200" rtl="0" algn="l">
              <a:spcBef>
                <a:spcPts val="0"/>
              </a:spcBef>
              <a:spcAft>
                <a:spcPts val="0"/>
              </a:spcAft>
              <a:buSzPts val="700"/>
              <a:buChar char="•"/>
            </a:pPr>
            <a:r>
              <a:rPr lang="en-US" sz="2100"/>
              <a:t>What will be running and not!</a:t>
            </a:r>
            <a:endParaRPr sz="2100"/>
          </a:p>
          <a:p>
            <a:pPr indent="-273050" lvl="1" marL="914400" rtl="0" algn="l">
              <a:spcBef>
                <a:spcPts val="0"/>
              </a:spcBef>
              <a:spcAft>
                <a:spcPts val="0"/>
              </a:spcAft>
              <a:buSzPts val="700"/>
              <a:buChar char="–"/>
            </a:pPr>
            <a:r>
              <a:rPr b="1" lang="en-US" sz="2100"/>
              <a:t>AWS </a:t>
            </a:r>
            <a:r>
              <a:rPr lang="en-US" sz="2100"/>
              <a:t>will be removed in the next hour</a:t>
            </a:r>
            <a:endParaRPr sz="2100"/>
          </a:p>
          <a:p>
            <a:pPr indent="-273050" lvl="1" marL="914400" rtl="0" algn="l">
              <a:spcBef>
                <a:spcPts val="0"/>
              </a:spcBef>
              <a:spcAft>
                <a:spcPts val="0"/>
              </a:spcAft>
              <a:buSzPts val="700"/>
              <a:buChar char="–"/>
            </a:pPr>
            <a:r>
              <a:rPr b="1" lang="en-US" sz="2100"/>
              <a:t>Kafka TFL </a:t>
            </a:r>
            <a:r>
              <a:rPr lang="en-US" sz="2100"/>
              <a:t>until next Friday (Ex13)</a:t>
            </a:r>
            <a:endParaRPr sz="2100"/>
          </a:p>
          <a:p>
            <a:pPr indent="-273050" lvl="1" marL="914400" rtl="0" algn="l">
              <a:spcBef>
                <a:spcPts val="0"/>
              </a:spcBef>
              <a:spcAft>
                <a:spcPts val="0"/>
              </a:spcAft>
              <a:buSzPts val="700"/>
              <a:buChar char="–"/>
            </a:pPr>
            <a:r>
              <a:rPr b="1" lang="en-US" sz="2100"/>
              <a:t>Slack </a:t>
            </a:r>
            <a:r>
              <a:rPr lang="en-US" sz="2100"/>
              <a:t>running until Monday - please grab anything you need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en-US" sz="2100"/>
              <a:t>All the materials for the course are always in Github:</a:t>
            </a:r>
            <a:endParaRPr sz="2100"/>
          </a:p>
          <a:p>
            <a:pPr indent="-495300" lvl="1" marL="914400" rtl="0" algn="l">
              <a:spcBef>
                <a:spcPts val="0"/>
              </a:spcBef>
              <a:spcAft>
                <a:spcPts val="0"/>
              </a:spcAft>
              <a:buSzPts val="4200"/>
              <a:buChar char="–"/>
            </a:pPr>
            <a:r>
              <a:rPr lang="en-US" sz="3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https://github.com/pzfreo/ox-clo</a:t>
            </a:r>
            <a:endParaRPr sz="32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Thanks!</a:t>
            </a:r>
            <a:endParaRPr/>
          </a:p>
        </p:txBody>
      </p:sp>
      <p:sp>
        <p:nvSpPr>
          <p:cNvPr id="296" name="Google Shape;296;p41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spcBef>
                <a:spcPts val="36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I really appreciate everyone’s hard work and commitment even when remote!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Please fill in the feedback forms</a:t>
            </a:r>
            <a:endParaRPr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US"/>
              <a:t>Feel free to add me on LinkedIn</a:t>
            </a:r>
            <a:br>
              <a:rPr lang="en-US"/>
            </a:br>
            <a:r>
              <a:rPr lang="en-US" sz="29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https://www.linkedin.com/in/paulfremantle/</a:t>
            </a:r>
            <a:br>
              <a:rPr lang="en-US" sz="5000"/>
            </a:br>
            <a:br>
              <a:rPr lang="en-US" sz="5000"/>
            </a:br>
            <a:r>
              <a:rPr i="1" lang="en-US" sz="2500"/>
              <a:t>But don’t message me until you’ve submitted your assignment!</a:t>
            </a:r>
            <a:endParaRPr i="1" sz="4300"/>
          </a:p>
          <a:p>
            <a:pPr indent="0" lvl="0" marL="45720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47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Google Shape;96;p15"/>
          <p:cNvGrpSpPr/>
          <p:nvPr/>
        </p:nvGrpSpPr>
        <p:grpSpPr>
          <a:xfrm>
            <a:off x="1461129" y="1146627"/>
            <a:ext cx="6418040" cy="4765796"/>
            <a:chOff x="682770" y="81927"/>
            <a:chExt cx="7851858" cy="5830496"/>
          </a:xfrm>
        </p:grpSpPr>
        <p:sp>
          <p:nvSpPr>
            <p:cNvPr id="97" name="Google Shape;97;p15"/>
            <p:cNvSpPr/>
            <p:nvPr/>
          </p:nvSpPr>
          <p:spPr>
            <a:xfrm>
              <a:off x="682770" y="5270658"/>
              <a:ext cx="7851858" cy="641765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FF932B"/>
                </a:gs>
                <a:gs pos="100000">
                  <a:srgbClr val="FFB673"/>
                </a:gs>
              </a:gsLst>
              <a:lin ang="16200000" scaled="0"/>
            </a:gradFill>
            <a:ln cap="flat" cmpd="sng" w="9525">
              <a:solidFill>
                <a:srgbClr val="F5913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The World</a:t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" name="Google Shape;98;p15"/>
            <p:cNvSpPr/>
            <p:nvPr/>
          </p:nvSpPr>
          <p:spPr>
            <a:xfrm>
              <a:off x="2926637" y="2935730"/>
              <a:ext cx="751047" cy="2157420"/>
            </a:xfrm>
            <a:prstGeom prst="upArrow">
              <a:avLst>
                <a:gd fmla="val 50000" name="adj1"/>
                <a:gd fmla="val 50000" name="adj2"/>
              </a:avLst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00" scaled="0"/>
            </a:gradFill>
            <a:ln cap="flat" cmpd="sng" w="9525">
              <a:solidFill>
                <a:srgbClr val="4A7DBA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" name="Google Shape;99;p15"/>
            <p:cNvSpPr/>
            <p:nvPr/>
          </p:nvSpPr>
          <p:spPr>
            <a:xfrm>
              <a:off x="3939327" y="4260221"/>
              <a:ext cx="751047" cy="832928"/>
            </a:xfrm>
            <a:prstGeom prst="upArrow">
              <a:avLst>
                <a:gd fmla="val 50000" name="adj1"/>
                <a:gd fmla="val 50000" name="adj2"/>
              </a:avLst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00" scaled="0"/>
            </a:gradFill>
            <a:ln cap="flat" cmpd="sng" w="9525">
              <a:solidFill>
                <a:srgbClr val="4A7DBA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" name="Google Shape;100;p15"/>
            <p:cNvSpPr/>
            <p:nvPr/>
          </p:nvSpPr>
          <p:spPr>
            <a:xfrm>
              <a:off x="4952017" y="4260221"/>
              <a:ext cx="751047" cy="832928"/>
            </a:xfrm>
            <a:prstGeom prst="upArrow">
              <a:avLst>
                <a:gd fmla="val 50000" name="adj1"/>
                <a:gd fmla="val 50000" name="adj2"/>
              </a:avLst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00" scaled="0"/>
            </a:gradFill>
            <a:ln cap="flat" cmpd="sng" w="9525">
              <a:solidFill>
                <a:srgbClr val="4A7DBA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" name="Google Shape;101;p15"/>
            <p:cNvSpPr/>
            <p:nvPr/>
          </p:nvSpPr>
          <p:spPr>
            <a:xfrm>
              <a:off x="6071759" y="4260221"/>
              <a:ext cx="751047" cy="832928"/>
            </a:xfrm>
            <a:prstGeom prst="upArrow">
              <a:avLst>
                <a:gd fmla="val 50000" name="adj1"/>
                <a:gd fmla="val 50000" name="adj2"/>
              </a:avLst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00" scaled="0"/>
            </a:gradFill>
            <a:ln cap="flat" cmpd="sng" w="9525">
              <a:solidFill>
                <a:srgbClr val="4A7DBA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" name="Google Shape;102;p15"/>
            <p:cNvSpPr/>
            <p:nvPr/>
          </p:nvSpPr>
          <p:spPr>
            <a:xfrm>
              <a:off x="7191501" y="4260221"/>
              <a:ext cx="751047" cy="832928"/>
            </a:xfrm>
            <a:prstGeom prst="upArrow">
              <a:avLst>
                <a:gd fmla="val 50000" name="adj1"/>
                <a:gd fmla="val 50000" name="adj2"/>
              </a:avLst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00" scaled="0"/>
            </a:gradFill>
            <a:ln cap="flat" cmpd="sng" w="9525">
              <a:solidFill>
                <a:srgbClr val="4A7DBA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Google Shape;103;p15"/>
            <p:cNvSpPr txBox="1"/>
            <p:nvPr/>
          </p:nvSpPr>
          <p:spPr>
            <a:xfrm>
              <a:off x="775992" y="4633263"/>
              <a:ext cx="1856400" cy="64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3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Data collection </a:t>
              </a:r>
              <a:br>
                <a:rPr b="0" i="0" lang="en-US" sz="13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US" sz="13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models, queueing</a:t>
              </a:r>
              <a:endParaRPr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Google Shape;104;p15"/>
            <p:cNvSpPr/>
            <p:nvPr/>
          </p:nvSpPr>
          <p:spPr>
            <a:xfrm>
              <a:off x="3939327" y="3741348"/>
              <a:ext cx="4281228" cy="341364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D13F3B"/>
                </a:gs>
                <a:gs pos="100000">
                  <a:srgbClr val="FF9995"/>
                </a:gs>
              </a:gsLst>
              <a:lin ang="16200000" scaled="0"/>
            </a:gradFill>
            <a:ln cap="flat" cmpd="sng" w="9525">
              <a:solidFill>
                <a:srgbClr val="BD4B48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Storage</a:t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Google Shape;105;p15"/>
            <p:cNvSpPr/>
            <p:nvPr/>
          </p:nvSpPr>
          <p:spPr>
            <a:xfrm>
              <a:off x="3832275" y="2935729"/>
              <a:ext cx="751047" cy="643964"/>
            </a:xfrm>
            <a:prstGeom prst="upArrow">
              <a:avLst>
                <a:gd fmla="val 50000" name="adj1"/>
                <a:gd fmla="val 50000" name="adj2"/>
              </a:avLst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00" scaled="0"/>
            </a:gradFill>
            <a:ln cap="flat" cmpd="sng" w="9525">
              <a:solidFill>
                <a:srgbClr val="4A7DBA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" name="Google Shape;106;p15"/>
            <p:cNvSpPr/>
            <p:nvPr/>
          </p:nvSpPr>
          <p:spPr>
            <a:xfrm>
              <a:off x="4952017" y="2935729"/>
              <a:ext cx="751047" cy="643964"/>
            </a:xfrm>
            <a:prstGeom prst="upArrow">
              <a:avLst>
                <a:gd fmla="val 50000" name="adj1"/>
                <a:gd fmla="val 50000" name="adj2"/>
              </a:avLst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00" scaled="0"/>
            </a:gradFill>
            <a:ln cap="flat" cmpd="sng" w="9525">
              <a:solidFill>
                <a:srgbClr val="4A7DBA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" name="Google Shape;107;p15"/>
            <p:cNvSpPr/>
            <p:nvPr/>
          </p:nvSpPr>
          <p:spPr>
            <a:xfrm>
              <a:off x="6071759" y="2935729"/>
              <a:ext cx="751047" cy="643964"/>
            </a:xfrm>
            <a:prstGeom prst="upArrow">
              <a:avLst>
                <a:gd fmla="val 50000" name="adj1"/>
                <a:gd fmla="val 50000" name="adj2"/>
              </a:avLst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00" scaled="0"/>
            </a:gradFill>
            <a:ln cap="flat" cmpd="sng" w="9525">
              <a:solidFill>
                <a:srgbClr val="4A7DBA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" name="Google Shape;108;p15"/>
            <p:cNvSpPr/>
            <p:nvPr/>
          </p:nvSpPr>
          <p:spPr>
            <a:xfrm>
              <a:off x="7191501" y="2935729"/>
              <a:ext cx="751047" cy="643964"/>
            </a:xfrm>
            <a:prstGeom prst="upArrow">
              <a:avLst>
                <a:gd fmla="val 50000" name="adj1"/>
                <a:gd fmla="val 50000" name="adj2"/>
              </a:avLst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00" scaled="0"/>
            </a:gradFill>
            <a:ln cap="flat" cmpd="sng" w="9525">
              <a:solidFill>
                <a:srgbClr val="4A7DBA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" name="Google Shape;109;p15"/>
            <p:cNvSpPr/>
            <p:nvPr/>
          </p:nvSpPr>
          <p:spPr>
            <a:xfrm>
              <a:off x="2539168" y="2375892"/>
              <a:ext cx="1138515" cy="395983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00" scaled="0"/>
            </a:gradFill>
            <a:ln cap="flat" cmpd="sng" w="9525">
              <a:solidFill>
                <a:srgbClr val="4A7DBA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Realtime</a:t>
              </a:r>
              <a:endParaRPr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" name="Google Shape;110;p15"/>
            <p:cNvSpPr txBox="1"/>
            <p:nvPr/>
          </p:nvSpPr>
          <p:spPr>
            <a:xfrm>
              <a:off x="682770" y="3741348"/>
              <a:ext cx="1327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7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Master data</a:t>
              </a:r>
              <a:endParaRPr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" name="Google Shape;111;p15"/>
            <p:cNvSpPr/>
            <p:nvPr/>
          </p:nvSpPr>
          <p:spPr>
            <a:xfrm>
              <a:off x="2926636" y="1597584"/>
              <a:ext cx="751047" cy="643964"/>
            </a:xfrm>
            <a:prstGeom prst="upArrow">
              <a:avLst>
                <a:gd fmla="val 50000" name="adj1"/>
                <a:gd fmla="val 50000" name="adj2"/>
              </a:avLst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00" scaled="0"/>
            </a:gradFill>
            <a:ln cap="flat" cmpd="sng" w="9525">
              <a:solidFill>
                <a:srgbClr val="4A7DBA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Google Shape;112;p15"/>
            <p:cNvSpPr/>
            <p:nvPr/>
          </p:nvSpPr>
          <p:spPr>
            <a:xfrm>
              <a:off x="4952017" y="1597584"/>
              <a:ext cx="751047" cy="643964"/>
            </a:xfrm>
            <a:prstGeom prst="upArrow">
              <a:avLst>
                <a:gd fmla="val 50000" name="adj1"/>
                <a:gd fmla="val 50000" name="adj2"/>
              </a:avLst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00" scaled="0"/>
            </a:gradFill>
            <a:ln cap="flat" cmpd="sng" w="9525">
              <a:solidFill>
                <a:srgbClr val="4A7DBA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Google Shape;113;p15"/>
            <p:cNvSpPr/>
            <p:nvPr/>
          </p:nvSpPr>
          <p:spPr>
            <a:xfrm>
              <a:off x="6071759" y="1597584"/>
              <a:ext cx="751047" cy="643964"/>
            </a:xfrm>
            <a:prstGeom prst="upArrow">
              <a:avLst>
                <a:gd fmla="val 50000" name="adj1"/>
                <a:gd fmla="val 50000" name="adj2"/>
              </a:avLst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00" scaled="0"/>
            </a:gradFill>
            <a:ln cap="flat" cmpd="sng" w="9525">
              <a:solidFill>
                <a:srgbClr val="4A7DBA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" name="Google Shape;114;p15"/>
            <p:cNvSpPr/>
            <p:nvPr/>
          </p:nvSpPr>
          <p:spPr>
            <a:xfrm>
              <a:off x="2539168" y="996782"/>
              <a:ext cx="5681387" cy="505219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38B6D8"/>
                </a:gs>
                <a:gs pos="100000">
                  <a:srgbClr val="91ECFF"/>
                </a:gs>
              </a:gsLst>
              <a:lin ang="16200000" scaled="0"/>
            </a:gradFill>
            <a:ln cap="flat" cmpd="sng" w="9525">
              <a:solidFill>
                <a:srgbClr val="45A9C4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Visualisation Store</a:t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Google Shape;115;p15"/>
            <p:cNvSpPr/>
            <p:nvPr/>
          </p:nvSpPr>
          <p:spPr>
            <a:xfrm>
              <a:off x="2534274" y="81927"/>
              <a:ext cx="5681387" cy="505219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7F5AAB"/>
                </a:gs>
                <a:gs pos="100000">
                  <a:srgbClr val="C7AEED"/>
                </a:gs>
              </a:gsLst>
              <a:lin ang="16200000" scaled="0"/>
            </a:gradFill>
            <a:ln cap="flat" cmpd="sng" w="9525">
              <a:solidFill>
                <a:srgbClr val="7C5F9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Visualisation System</a:t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16" name="Google Shape;116;p1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151558" y="2324012"/>
              <a:ext cx="3731473" cy="61171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7" name="Google Shape;117;p15"/>
            <p:cNvSpPr/>
            <p:nvPr/>
          </p:nvSpPr>
          <p:spPr>
            <a:xfrm>
              <a:off x="3045157" y="587146"/>
              <a:ext cx="336489" cy="273091"/>
            </a:xfrm>
            <a:prstGeom prst="upArrow">
              <a:avLst>
                <a:gd fmla="val 50000" name="adj1"/>
                <a:gd fmla="val 50000" name="adj2"/>
              </a:avLst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00" scaled="0"/>
            </a:gradFill>
            <a:ln cap="flat" cmpd="sng" w="9525">
              <a:solidFill>
                <a:srgbClr val="4A7DBA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Google Shape;118;p15"/>
            <p:cNvSpPr/>
            <p:nvPr/>
          </p:nvSpPr>
          <p:spPr>
            <a:xfrm>
              <a:off x="4522129" y="587146"/>
              <a:ext cx="336489" cy="273091"/>
            </a:xfrm>
            <a:prstGeom prst="upArrow">
              <a:avLst>
                <a:gd fmla="val 50000" name="adj1"/>
                <a:gd fmla="val 50000" name="adj2"/>
              </a:avLst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00" scaled="0"/>
            </a:gradFill>
            <a:ln cap="flat" cmpd="sng" w="9525">
              <a:solidFill>
                <a:srgbClr val="4A7DBA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Google Shape;119;p15"/>
            <p:cNvSpPr/>
            <p:nvPr/>
          </p:nvSpPr>
          <p:spPr>
            <a:xfrm>
              <a:off x="5999101" y="587146"/>
              <a:ext cx="336489" cy="273091"/>
            </a:xfrm>
            <a:prstGeom prst="upArrow">
              <a:avLst>
                <a:gd fmla="val 50000" name="adj1"/>
                <a:gd fmla="val 50000" name="adj2"/>
              </a:avLst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00" scaled="0"/>
            </a:gradFill>
            <a:ln cap="flat" cmpd="sng" w="9525">
              <a:solidFill>
                <a:srgbClr val="4A7DBA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120;p15"/>
            <p:cNvSpPr/>
            <p:nvPr/>
          </p:nvSpPr>
          <p:spPr>
            <a:xfrm>
              <a:off x="7476073" y="587146"/>
              <a:ext cx="336489" cy="273091"/>
            </a:xfrm>
            <a:prstGeom prst="upArrow">
              <a:avLst>
                <a:gd fmla="val 50000" name="adj1"/>
                <a:gd fmla="val 50000" name="adj2"/>
              </a:avLst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00" scaled="0"/>
            </a:gradFill>
            <a:ln cap="flat" cmpd="sng" w="9525">
              <a:solidFill>
                <a:srgbClr val="4A7DBA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Google Shape;121;p15"/>
            <p:cNvSpPr txBox="1"/>
            <p:nvPr/>
          </p:nvSpPr>
          <p:spPr>
            <a:xfrm>
              <a:off x="682770" y="2241548"/>
              <a:ext cx="1675500" cy="923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DAG pipeline</a:t>
              </a:r>
              <a:br>
                <a:rPr lang="en-US" sz="1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US" sz="1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Map-Reduce</a:t>
              </a:r>
              <a:br>
                <a:rPr lang="en-US" sz="1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US" sz="1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Micro-batch etc</a:t>
              </a:r>
              <a:endParaRPr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" name="Google Shape;122;p15"/>
            <p:cNvSpPr txBox="1"/>
            <p:nvPr/>
          </p:nvSpPr>
          <p:spPr>
            <a:xfrm>
              <a:off x="775992" y="914857"/>
              <a:ext cx="1452000" cy="64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NoSQL or</a:t>
              </a:r>
              <a:br>
                <a:rPr lang="en-US" sz="1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US" sz="1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SQL database</a:t>
              </a:r>
              <a:endParaRPr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3" name="Google Shape;123;p1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40"/>
              <a:buFont typeface="Montserrat"/>
              <a:buNone/>
            </a:pPr>
            <a:r>
              <a:rPr lang="en-US" sz="3240"/>
              <a:t>The big picture</a:t>
            </a:r>
            <a:br>
              <a:rPr lang="en-US" sz="3240"/>
            </a:br>
            <a:endParaRPr sz="324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Questions?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The big picture</a:t>
            </a:r>
            <a:endParaRPr/>
          </a:p>
        </p:txBody>
      </p:sp>
      <p:sp>
        <p:nvSpPr>
          <p:cNvPr id="129" name="Google Shape;129;p16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You have </a:t>
            </a:r>
            <a:r>
              <a:rPr i="1" lang="en-US"/>
              <a:t>immutable </a:t>
            </a:r>
            <a:r>
              <a:rPr lang="en-US"/>
              <a:t>master data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You create a set of processes to: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Collect that data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Store master data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Process data </a:t>
            </a:r>
            <a:endParaRPr/>
          </a:p>
          <a:p>
            <a:pPr indent="-222250" lvl="1" marL="742950" rtl="0" algn="l">
              <a:spcBef>
                <a:spcPts val="560"/>
              </a:spcBef>
              <a:spcAft>
                <a:spcPts val="0"/>
              </a:spcAft>
              <a:buSzPts val="1800"/>
              <a:buChar char="–"/>
            </a:pPr>
            <a:r>
              <a:rPr lang="en-US"/>
              <a:t>Store aggregates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Visualise and present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Some of those processes act on batch and others on real-time data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Event Sourcing</a:t>
            </a:r>
            <a:endParaRPr/>
          </a:p>
        </p:txBody>
      </p:sp>
      <p:pic>
        <p:nvPicPr>
          <p:cNvPr id="135" name="Google Shape;135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8000" y="1346200"/>
            <a:ext cx="8127999" cy="4165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7"/>
          <p:cNvSpPr/>
          <p:nvPr/>
        </p:nvSpPr>
        <p:spPr>
          <a:xfrm>
            <a:off x="704707" y="5792462"/>
            <a:ext cx="4369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https://eventuate.io/whyeventsourcing.html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Lambda vs Kappa</a:t>
            </a:r>
            <a:endParaRPr/>
          </a:p>
        </p:txBody>
      </p:sp>
      <p:pic>
        <p:nvPicPr>
          <p:cNvPr id="143" name="Google Shape;143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91171" y="1491245"/>
            <a:ext cx="5063826" cy="250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37675" y="4602900"/>
            <a:ext cx="5905500" cy="158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Montserrat"/>
              <a:buNone/>
            </a:pPr>
            <a:r>
              <a:rPr lang="en-US" sz="3959"/>
              <a:t>How to choose the components?</a:t>
            </a:r>
            <a:endParaRPr sz="3959"/>
          </a:p>
        </p:txBody>
      </p:sp>
      <p:sp>
        <p:nvSpPr>
          <p:cNvPr id="150" name="Google Shape;150;p19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Two main approaches: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Best of breed</a:t>
            </a:r>
            <a:endParaRPr/>
          </a:p>
          <a:p>
            <a:pPr indent="-228600" lvl="2" marL="11430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Choose the best available component in each space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Stack</a:t>
            </a:r>
            <a:endParaRPr/>
          </a:p>
          <a:p>
            <a:pPr indent="-228600" lvl="2" marL="11430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Choose a curated stack that a team or organization is providing/selling/supporting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Approach</a:t>
            </a:r>
            <a:endParaRPr/>
          </a:p>
        </p:txBody>
      </p:sp>
      <p:sp>
        <p:nvSpPr>
          <p:cNvPr id="156" name="Google Shape;156;p20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Minimise the pain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Choose what you need when you need it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Don’t over engineer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Montserrat"/>
              <a:buNone/>
            </a:pPr>
            <a:r>
              <a:rPr lang="en-US" sz="3959"/>
              <a:t>What Cloud Platform?</a:t>
            </a:r>
            <a:endParaRPr sz="3959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Montserrat"/>
              <a:buNone/>
            </a:pPr>
            <a:r>
              <a:t/>
            </a:r>
            <a:endParaRPr sz="3959"/>
          </a:p>
        </p:txBody>
      </p:sp>
      <p:pic>
        <p:nvPicPr>
          <p:cNvPr id="162" name="Google Shape;16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36638"/>
            <a:ext cx="8839199" cy="49677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